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3" r:id="rId4"/>
    <p:sldId id="261" r:id="rId5"/>
    <p:sldId id="262" r:id="rId6"/>
    <p:sldId id="260" r:id="rId7"/>
    <p:sldId id="265" r:id="rId8"/>
    <p:sldId id="266" r:id="rId9"/>
    <p:sldId id="268" r:id="rId10"/>
    <p:sldId id="267" r:id="rId11"/>
    <p:sldId id="271"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464" autoAdjust="0"/>
  </p:normalViewPr>
  <p:slideViewPr>
    <p:cSldViewPr>
      <p:cViewPr varScale="1">
        <p:scale>
          <a:sx n="33" d="100"/>
          <a:sy n="33" d="100"/>
        </p:scale>
        <p:origin x="-15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F9CF2-7076-4CF3-B83B-5D3EF905E3AA}" type="datetimeFigureOut">
              <a:rPr lang="en-US" smtClean="0"/>
              <a:pPr/>
              <a:t>8/22/2011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9FA28-D212-427F-9F6B-B0FDE04AEC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a:t>
            </a:r>
            <a:r>
              <a:rPr lang="en-US" baseline="0" dirty="0" smtClean="0"/>
              <a:t> these organisms look like? Describe them.</a:t>
            </a:r>
          </a:p>
          <a:p>
            <a:endParaRPr lang="en-US" baseline="0" dirty="0" smtClean="0"/>
          </a:p>
          <a:p>
            <a:r>
              <a:rPr lang="en-US" baseline="0" dirty="0" smtClean="0"/>
              <a:t>Mushrooms are tall and white/brown</a:t>
            </a:r>
          </a:p>
          <a:p>
            <a:r>
              <a:rPr lang="en-US" baseline="0" dirty="0" smtClean="0"/>
              <a:t>Mold is fuzzy and white, yellow or green</a:t>
            </a:r>
          </a:p>
          <a:p>
            <a:endParaRPr lang="en-US" baseline="0" dirty="0" smtClean="0"/>
          </a:p>
          <a:p>
            <a:r>
              <a:rPr lang="en-US" baseline="0" dirty="0" smtClean="0"/>
              <a:t>What do you think these organisms are eating in these pictures?</a:t>
            </a:r>
          </a:p>
          <a:p>
            <a:r>
              <a:rPr lang="en-US" baseline="0" dirty="0" smtClean="0"/>
              <a:t>Are they bigger or smaller than their food?</a:t>
            </a:r>
          </a:p>
          <a:p>
            <a:endParaRPr lang="en-US" baseline="0" dirty="0" smtClean="0"/>
          </a:p>
          <a:p>
            <a:r>
              <a:rPr lang="en-US" baseline="0" dirty="0" smtClean="0"/>
              <a:t>Most fungi are not mushrooms and not all fungi make mushrooms. We just like to think about these things because we can see them.</a:t>
            </a:r>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When bacteria</a:t>
            </a:r>
            <a:r>
              <a:rPr lang="en-US" b="1" baseline="0" dirty="0" smtClean="0"/>
              <a:t> “eat” the leaves, there are three pathways for what can happen to that material (carbon).  They can use it to build mass, the carbon can be exhaled through respiration, or the carbon can be excreted as waste.  Minerals are released as </a:t>
            </a:r>
            <a:r>
              <a:rPr lang="en-US" b="1" baseline="0" smtClean="0"/>
              <a:t>the microbes eat.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FYI</a:t>
            </a:r>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strands of fungi are called </a:t>
            </a:r>
            <a:r>
              <a:rPr lang="en-US" dirty="0" err="1" smtClean="0"/>
              <a:t>hyphae</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81E9FA28-D212-427F-9F6B-B0FDE04AEC4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Aquatic </a:t>
            </a:r>
            <a:r>
              <a:rPr lang="en-US" b="1" dirty="0" err="1" smtClean="0"/>
              <a:t>Hyphomycetes</a:t>
            </a:r>
            <a:r>
              <a:rPr lang="en-US" b="1" dirty="0" smtClean="0"/>
              <a:t>  </a:t>
            </a:r>
            <a:r>
              <a:rPr lang="en-US" dirty="0" smtClean="0"/>
              <a:t>http://www.microbelibrary.org/edzine/Details.asp?id=1572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fungi.life.illinois.edu/about/mitosporic_fungi</a:t>
            </a:r>
            <a:endParaRPr lang="en-US" dirty="0" smtClean="0"/>
          </a:p>
          <a:p>
            <a:endParaRPr lang="en-US" dirty="0" smtClean="0"/>
          </a:p>
          <a:p>
            <a:endParaRPr lang="en-US" dirty="0" smtClean="0"/>
          </a:p>
          <a:p>
            <a:r>
              <a:rPr lang="en-US" dirty="0" smtClean="0"/>
              <a:t>How would you describe these</a:t>
            </a:r>
            <a:r>
              <a:rPr lang="en-US" baseline="0" dirty="0" smtClean="0"/>
              <a:t> organisms?</a:t>
            </a:r>
          </a:p>
          <a:p>
            <a:r>
              <a:rPr lang="en-US" baseline="0" dirty="0" smtClean="0"/>
              <a:t>Where do they fit on the Scales poster? – How big are they?</a:t>
            </a:r>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aquatic fungi </a:t>
            </a:r>
            <a:r>
              <a:rPr lang="en-US" b="1" dirty="0" err="1" smtClean="0"/>
              <a:t>Dematiaceous</a:t>
            </a:r>
            <a:r>
              <a:rPr lang="en-US" b="1" dirty="0" smtClean="0"/>
              <a:t> and Hyaline </a:t>
            </a:r>
            <a:r>
              <a:rPr lang="en-US" b="1" dirty="0" err="1" smtClean="0"/>
              <a:t>Mitosporic</a:t>
            </a:r>
            <a:r>
              <a:rPr lang="en-US" b="1" dirty="0" smtClean="0"/>
              <a:t> Fungi </a:t>
            </a:r>
            <a:r>
              <a:rPr lang="en-US" b="1" baseline="0" dirty="0" smtClean="0"/>
              <a:t> </a:t>
            </a:r>
            <a:r>
              <a:rPr lang="en-US" dirty="0" smtClean="0"/>
              <a:t>http://</a:t>
            </a:r>
            <a:r>
              <a:rPr lang="en-US" dirty="0" err="1" smtClean="0"/>
              <a:t>fungi.life.illinois.edu/about/mitosporic_fungi</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 these fungi look different than the others? Can you think of a reason why that might be?</a:t>
            </a:r>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Aeroaquatic</a:t>
            </a:r>
            <a:r>
              <a:rPr lang="en-US" b="1" dirty="0" smtClean="0"/>
              <a:t> </a:t>
            </a:r>
            <a:r>
              <a:rPr lang="en-US" b="1" dirty="0" err="1" smtClean="0"/>
              <a:t>Hyphomycetes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how many that really is and how</a:t>
            </a:r>
            <a:r>
              <a:rPr lang="en-US" baseline="0" dirty="0" smtClean="0"/>
              <a:t> many could possibly be in your leaf packs</a:t>
            </a:r>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When a leaf falls from the tree and lands</a:t>
            </a:r>
            <a:r>
              <a:rPr lang="en-US" b="1" baseline="0" dirty="0" smtClean="0"/>
              <a:t> on the soil or in water, there are two possible pathways – leaching of nutrients and consumption by decomposers.  All organic material will experience some leaching, although it depends on the conditions – the leaf may experience anywhere between 5-50% of its mass lost as leaching.  For students, it might make sense to think about tea leaves, which impart a color to the water as they soak.  That is “leaching”.  </a:t>
            </a:r>
            <a:endParaRPr lang="en-US" b="1" dirty="0" smtClean="0"/>
          </a:p>
          <a:p>
            <a:endParaRPr lang="en-US" dirty="0"/>
          </a:p>
        </p:txBody>
      </p:sp>
      <p:sp>
        <p:nvSpPr>
          <p:cNvPr id="4" name="Slide Number Placeholder 3"/>
          <p:cNvSpPr>
            <a:spLocks noGrp="1"/>
          </p:cNvSpPr>
          <p:nvPr>
            <p:ph type="sldNum" sz="quarter" idx="10"/>
          </p:nvPr>
        </p:nvSpPr>
        <p:spPr/>
        <p:txBody>
          <a:bodyPr/>
          <a:lstStyle/>
          <a:p>
            <a:fld id="{81E9FA28-D212-427F-9F6B-B0FDE04AEC4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eat food and it is broken down in our digestive systems by enzymes. We</a:t>
            </a:r>
            <a:r>
              <a:rPr lang="en-US" baseline="0" dirty="0" smtClean="0"/>
              <a:t> get energy from the carbon bonds in our food and we breathe out CO2 and pee out nitrogen. This is decomposition too. But some of what we eat, we can’t break down and we poop out. That is not decomposition. The material has been changed but it has not been decomposed. This is a bit like shredders (like worms).</a:t>
            </a:r>
          </a:p>
          <a:p>
            <a:endParaRPr lang="en-US" baseline="0" dirty="0" smtClean="0"/>
          </a:p>
          <a:p>
            <a:r>
              <a:rPr lang="en-US" baseline="0" dirty="0" smtClean="0"/>
              <a:t>A big difference between people and microorganisms is that our food is a lot smaller than we are so we can take it into our bodies. Bacteria and fungi are so much smaller than the food they eat (e.g. shredded leaf material) that they have to digest their food outside their bodies. They release enzymes (like the ones in your stomach) out into the environment. The enzymes break the organic material (i.e. leaves) down into molecules that are smaller than the microorganisms. The bacteria and fungi can then “eat” those molecules by taking them inside their cell bodies through pores.</a:t>
            </a:r>
          </a:p>
          <a:p>
            <a:endParaRPr lang="en-US" baseline="0" dirty="0" smtClean="0"/>
          </a:p>
          <a:p>
            <a:r>
              <a:rPr lang="en-US" baseline="0" dirty="0" smtClean="0"/>
              <a:t>Decomposing leaf picture from </a:t>
            </a:r>
            <a:r>
              <a:rPr lang="en-US" baseline="0" dirty="0" err="1" smtClean="0"/>
              <a:t>SoilHealth.com</a:t>
            </a:r>
            <a:endParaRPr lang="en-US" baseline="0" dirty="0" smtClean="0"/>
          </a:p>
          <a:p>
            <a:r>
              <a:rPr lang="en-US" baseline="0" dirty="0" smtClean="0"/>
              <a:t>http://</a:t>
            </a:r>
            <a:r>
              <a:rPr lang="en-US" baseline="0" dirty="0" err="1" smtClean="0"/>
              <a:t>www.soilhealth.com/biology/organic.htm</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1E9FA28-D212-427F-9F6B-B0FDE04AEC4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E68559-3C39-4471-B63E-CD5577AFF755}" type="datetimeFigureOut">
              <a:rPr lang="en-US" smtClean="0"/>
              <a:pPr/>
              <a:t>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68559-3C39-4471-B63E-CD5577AFF755}" type="datetimeFigureOut">
              <a:rPr lang="en-US" smtClean="0"/>
              <a:pPr/>
              <a:t>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68559-3C39-4471-B63E-CD5577AFF755}" type="datetimeFigureOut">
              <a:rPr lang="en-US" smtClean="0"/>
              <a:pPr/>
              <a:t>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68559-3C39-4471-B63E-CD5577AFF755}" type="datetimeFigureOut">
              <a:rPr lang="en-US" smtClean="0"/>
              <a:pPr/>
              <a:t>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68559-3C39-4471-B63E-CD5577AFF755}" type="datetimeFigureOut">
              <a:rPr lang="en-US" smtClean="0"/>
              <a:pPr/>
              <a:t>8/22/2011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68559-3C39-4471-B63E-CD5577AFF755}" type="datetimeFigureOut">
              <a:rPr lang="en-US" smtClean="0"/>
              <a:pPr/>
              <a:t>8/22/2011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68559-3C39-4471-B63E-CD5577AFF755}" type="datetimeFigureOut">
              <a:rPr lang="en-US" smtClean="0"/>
              <a:pPr/>
              <a:t>8/22/2011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68559-3C39-4471-B63E-CD5577AFF755}" type="datetimeFigureOut">
              <a:rPr lang="en-US" smtClean="0"/>
              <a:pPr/>
              <a:t>8/22/2011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68559-3C39-4471-B63E-CD5577AFF755}" type="datetimeFigureOut">
              <a:rPr lang="en-US" smtClean="0"/>
              <a:pPr/>
              <a:t>8/22/2011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68559-3C39-4471-B63E-CD5577AFF755}" type="datetimeFigureOut">
              <a:rPr lang="en-US" smtClean="0"/>
              <a:pPr/>
              <a:t>8/22/2011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68559-3C39-4471-B63E-CD5577AFF755}" type="datetimeFigureOut">
              <a:rPr lang="en-US" smtClean="0"/>
              <a:pPr/>
              <a:t>8/22/2011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4FCE5-A3F5-412E-9178-8DD1345353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68559-3C39-4471-B63E-CD5577AFF755}" type="datetimeFigureOut">
              <a:rPr lang="en-US" smtClean="0"/>
              <a:pPr/>
              <a:t>8/22/2011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4FCE5-A3F5-412E-9178-8DD1345353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917" y="304800"/>
            <a:ext cx="9166917" cy="6096000"/>
          </a:xfrm>
          <a:prstGeom prst="rect">
            <a:avLst/>
          </a:prstGeom>
          <a:ln>
            <a:noFill/>
          </a:ln>
          <a:effectLst/>
        </p:spPr>
      </p:pic>
      <p:sp>
        <p:nvSpPr>
          <p:cNvPr id="2" name="Title 1"/>
          <p:cNvSpPr>
            <a:spLocks noGrp="1"/>
          </p:cNvSpPr>
          <p:nvPr>
            <p:ph type="ctrTitle"/>
          </p:nvPr>
        </p:nvSpPr>
        <p:spPr>
          <a:xfrm>
            <a:off x="762000" y="2819400"/>
            <a:ext cx="7772400" cy="1470025"/>
          </a:xfrm>
        </p:spPr>
        <p:style>
          <a:lnRef idx="0">
            <a:schemeClr val="accent5"/>
          </a:lnRef>
          <a:fillRef idx="3">
            <a:schemeClr val="accent5"/>
          </a:fillRef>
          <a:effectRef idx="3">
            <a:schemeClr val="accent5"/>
          </a:effectRef>
          <a:fontRef idx="minor">
            <a:schemeClr val="lt1"/>
          </a:fontRef>
        </p:style>
        <p:txBody>
          <a:bodyPr/>
          <a:lstStyle/>
          <a:p>
            <a:r>
              <a:rPr lang="en-US" dirty="0" smtClean="0"/>
              <a:t>Decomposers in the stream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9140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600" dirty="0" smtClean="0"/>
              <a:t>Think about how you eat…how is eating different for bacteria and fungi?</a:t>
            </a:r>
            <a:endParaRPr lang="en-US" sz="3600" dirty="0"/>
          </a:p>
        </p:txBody>
      </p:sp>
      <p:sp>
        <p:nvSpPr>
          <p:cNvPr id="5" name="TextBox 4"/>
          <p:cNvSpPr txBox="1"/>
          <p:nvPr/>
        </p:nvSpPr>
        <p:spPr>
          <a:xfrm>
            <a:off x="0" y="6027003"/>
            <a:ext cx="9144000" cy="830997"/>
          </a:xfrm>
          <a:prstGeom prst="rect">
            <a:avLst/>
          </a:prstGeom>
          <a:noFill/>
        </p:spPr>
        <p:txBody>
          <a:bodyPr wrap="square" rtlCol="0">
            <a:spAutoFit/>
          </a:bodyPr>
          <a:lstStyle/>
          <a:p>
            <a:pPr algn="ctr"/>
            <a:r>
              <a:rPr lang="en-US" sz="2400" dirty="0" smtClean="0"/>
              <a:t>Big difference between people and microorganisms: our food is smaller than us!</a:t>
            </a:r>
            <a:endParaRPr lang="en-US" sz="2400" dirty="0"/>
          </a:p>
        </p:txBody>
      </p:sp>
      <p:pic>
        <p:nvPicPr>
          <p:cNvPr id="7" name="Picture 6"/>
          <p:cNvPicPr>
            <a:picLocks noChangeAspect="1"/>
          </p:cNvPicPr>
          <p:nvPr/>
        </p:nvPicPr>
        <p:blipFill>
          <a:blip r:embed="rId3" cstate="print"/>
          <a:stretch>
            <a:fillRect/>
          </a:stretch>
        </p:blipFill>
        <p:spPr>
          <a:xfrm>
            <a:off x="304800" y="2743200"/>
            <a:ext cx="2894853" cy="2362200"/>
          </a:xfrm>
          <a:prstGeom prst="rect">
            <a:avLst/>
          </a:prstGeom>
        </p:spPr>
      </p:pic>
      <p:sp>
        <p:nvSpPr>
          <p:cNvPr id="11" name="Curved Right Arrow 10"/>
          <p:cNvSpPr/>
          <p:nvPr/>
        </p:nvSpPr>
        <p:spPr>
          <a:xfrm rot="16200000" flipH="1" flipV="1">
            <a:off x="4038600" y="609600"/>
            <a:ext cx="609600" cy="3352800"/>
          </a:xfrm>
          <a:prstGeom prst="curvedRightArrow">
            <a:avLst>
              <a:gd name="adj1" fmla="val 25000"/>
              <a:gd name="adj2" fmla="val 113247"/>
              <a:gd name="adj3" fmla="val 171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943600" y="5029200"/>
            <a:ext cx="1828800" cy="523220"/>
          </a:xfrm>
          <a:prstGeom prst="rect">
            <a:avLst/>
          </a:prstGeom>
          <a:noFill/>
        </p:spPr>
        <p:txBody>
          <a:bodyPr wrap="square" rtlCol="0">
            <a:spAutoFit/>
          </a:bodyPr>
          <a:lstStyle/>
          <a:p>
            <a:r>
              <a:rPr lang="en-US" sz="2800" b="1" dirty="0" smtClean="0"/>
              <a:t>Food</a:t>
            </a:r>
            <a:endParaRPr lang="en-US" b="1" dirty="0"/>
          </a:p>
        </p:txBody>
      </p:sp>
      <p:pic>
        <p:nvPicPr>
          <p:cNvPr id="13" name="Picture 12"/>
          <p:cNvPicPr>
            <a:picLocks noChangeAspect="1"/>
          </p:cNvPicPr>
          <p:nvPr/>
        </p:nvPicPr>
        <p:blipFill>
          <a:blip r:embed="rId4" cstate="print"/>
          <a:stretch>
            <a:fillRect/>
          </a:stretch>
        </p:blipFill>
        <p:spPr>
          <a:xfrm>
            <a:off x="5791200" y="2743200"/>
            <a:ext cx="2762250" cy="2209800"/>
          </a:xfrm>
          <a:prstGeom prst="rect">
            <a:avLst/>
          </a:prstGeom>
        </p:spPr>
      </p:pic>
      <p:pic>
        <p:nvPicPr>
          <p:cNvPr id="22" name="Picture 21"/>
          <p:cNvPicPr>
            <a:picLocks noChangeAspect="1"/>
          </p:cNvPicPr>
          <p:nvPr/>
        </p:nvPicPr>
        <p:blipFill>
          <a:blip r:embed="rId5" cstate="print"/>
          <a:stretch>
            <a:fillRect/>
          </a:stretch>
        </p:blipFill>
        <p:spPr>
          <a:xfrm>
            <a:off x="304800" y="304800"/>
            <a:ext cx="1066800" cy="1389474"/>
          </a:xfrm>
          <a:prstGeom prst="rect">
            <a:avLst/>
          </a:prstGeom>
          <a:ln w="38100" cap="flat" cmpd="sng" algn="ctr">
            <a:solidFill>
              <a:srgbClr val="31859C"/>
            </a:solidFill>
            <a:prstDash val="solid"/>
            <a:round/>
            <a:headEnd type="none" w="med" len="med"/>
            <a:tailEnd type="none" w="med" len="med"/>
          </a:ln>
        </p:spPr>
      </p:pic>
      <p:sp>
        <p:nvSpPr>
          <p:cNvPr id="23" name="TextBox 22"/>
          <p:cNvSpPr txBox="1"/>
          <p:nvPr/>
        </p:nvSpPr>
        <p:spPr>
          <a:xfrm>
            <a:off x="838200" y="5105400"/>
            <a:ext cx="1828800" cy="523220"/>
          </a:xfrm>
          <a:prstGeom prst="rect">
            <a:avLst/>
          </a:prstGeom>
          <a:noFill/>
        </p:spPr>
        <p:txBody>
          <a:bodyPr wrap="square" rtlCol="0">
            <a:spAutoFit/>
          </a:bodyPr>
          <a:lstStyle/>
          <a:p>
            <a:r>
              <a:rPr lang="en-US" sz="2800" b="1" dirty="0" smtClean="0"/>
              <a:t>Bacteria</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cstate="print"/>
          <a:stretch>
            <a:fillRect/>
          </a:stretch>
        </p:blipFill>
        <p:spPr>
          <a:xfrm>
            <a:off x="609600" y="2667000"/>
            <a:ext cx="2894853" cy="2362200"/>
          </a:xfrm>
          <a:prstGeom prst="rect">
            <a:avLst/>
          </a:prstGeom>
        </p:spPr>
      </p:pic>
      <p:sp>
        <p:nvSpPr>
          <p:cNvPr id="4" name="TextBox 3"/>
          <p:cNvSpPr txBox="1"/>
          <p:nvPr/>
        </p:nvSpPr>
        <p:spPr>
          <a:xfrm>
            <a:off x="1371600" y="304800"/>
            <a:ext cx="70866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As microbes eat…a lot of minerals are left behind, since the microbes are “messy eaters”</a:t>
            </a:r>
            <a:endParaRPr lang="en-US" sz="2800" dirty="0"/>
          </a:p>
        </p:txBody>
      </p:sp>
      <p:sp>
        <p:nvSpPr>
          <p:cNvPr id="7" name="Left Arrow 6"/>
          <p:cNvSpPr/>
          <p:nvPr/>
        </p:nvSpPr>
        <p:spPr>
          <a:xfrm rot="20081305" flipV="1">
            <a:off x="3720101" y="2523375"/>
            <a:ext cx="1905000" cy="3636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5257800" y="1828800"/>
            <a:ext cx="1695450" cy="1356360"/>
          </a:xfrm>
          <a:prstGeom prst="rect">
            <a:avLst/>
          </a:prstGeom>
        </p:spPr>
      </p:pic>
      <p:sp>
        <p:nvSpPr>
          <p:cNvPr id="8" name="Left Arrow 7"/>
          <p:cNvSpPr/>
          <p:nvPr/>
        </p:nvSpPr>
        <p:spPr>
          <a:xfrm rot="12082402" flipV="1">
            <a:off x="3594878" y="4733681"/>
            <a:ext cx="1368128" cy="3321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4737635" flipV="1">
            <a:off x="3072687" y="5502309"/>
            <a:ext cx="895800" cy="29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5181600" y="4648200"/>
            <a:ext cx="781050" cy="88028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67200" y="5638800"/>
            <a:ext cx="781050" cy="88028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5486400" y="3505200"/>
            <a:ext cx="1295400" cy="457200"/>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304800"/>
            <a:ext cx="7543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What happens  to the leaves when microbes eat?  </a:t>
            </a:r>
            <a:endParaRPr lang="en-US" sz="2800" dirty="0"/>
          </a:p>
        </p:txBody>
      </p:sp>
      <p:sp>
        <p:nvSpPr>
          <p:cNvPr id="6" name="Right Arrow 5"/>
          <p:cNvSpPr/>
          <p:nvPr/>
        </p:nvSpPr>
        <p:spPr>
          <a:xfrm>
            <a:off x="1676400" y="3733800"/>
            <a:ext cx="838200" cy="304800"/>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67200" y="1219200"/>
            <a:ext cx="2971800"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t>Using the food for energy (respiration)</a:t>
            </a:r>
            <a:endParaRPr lang="en-US" sz="2800" dirty="0"/>
          </a:p>
        </p:txBody>
      </p:sp>
      <p:sp>
        <p:nvSpPr>
          <p:cNvPr id="9" name="TextBox 8"/>
          <p:cNvSpPr txBox="1"/>
          <p:nvPr/>
        </p:nvSpPr>
        <p:spPr>
          <a:xfrm>
            <a:off x="4191000" y="3352800"/>
            <a:ext cx="1524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4000" dirty="0" smtClean="0"/>
              <a:t>Eating</a:t>
            </a:r>
            <a:endParaRPr lang="en-US" sz="4000" dirty="0"/>
          </a:p>
        </p:txBody>
      </p:sp>
      <p:sp>
        <p:nvSpPr>
          <p:cNvPr id="11" name="TextBox 10"/>
          <p:cNvSpPr txBox="1"/>
          <p:nvPr/>
        </p:nvSpPr>
        <p:spPr>
          <a:xfrm>
            <a:off x="6934200" y="3124200"/>
            <a:ext cx="1981200"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t>Building new cells (mass)</a:t>
            </a:r>
            <a:endParaRPr lang="en-US" sz="2800" dirty="0"/>
          </a:p>
        </p:txBody>
      </p:sp>
      <p:sp>
        <p:nvSpPr>
          <p:cNvPr id="12" name="TextBox 11"/>
          <p:cNvSpPr txBox="1"/>
          <p:nvPr/>
        </p:nvSpPr>
        <p:spPr>
          <a:xfrm>
            <a:off x="3048000" y="5334000"/>
            <a:ext cx="16002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Waste creation</a:t>
            </a:r>
            <a:endParaRPr lang="en-US" sz="2800" dirty="0"/>
          </a:p>
        </p:txBody>
      </p:sp>
      <p:sp>
        <p:nvSpPr>
          <p:cNvPr id="13" name="Right Arrow 12"/>
          <p:cNvSpPr/>
          <p:nvPr/>
        </p:nvSpPr>
        <p:spPr>
          <a:xfrm rot="19015457">
            <a:off x="5245962" y="2824253"/>
            <a:ext cx="828461" cy="292306"/>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304735">
            <a:off x="3917833" y="4528768"/>
            <a:ext cx="1182470" cy="374865"/>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43800" y="1548825"/>
            <a:ext cx="990600" cy="584775"/>
          </a:xfrm>
          <a:prstGeom prst="rect">
            <a:avLst/>
          </a:prstGeom>
          <a:noFill/>
        </p:spPr>
        <p:txBody>
          <a:bodyPr wrap="square" rtlCol="0">
            <a:spAutoFit/>
          </a:bodyPr>
          <a:lstStyle/>
          <a:p>
            <a:r>
              <a:rPr lang="en-US" sz="3200" dirty="0" smtClean="0"/>
              <a:t>CO</a:t>
            </a:r>
            <a:r>
              <a:rPr lang="en-US" sz="3200" baseline="-25000" dirty="0" smtClean="0"/>
              <a:t>2</a:t>
            </a:r>
            <a:endParaRPr lang="en-US" sz="3200" baseline="-25000" dirty="0"/>
          </a:p>
        </p:txBody>
      </p:sp>
      <p:sp>
        <p:nvSpPr>
          <p:cNvPr id="17" name="Cloud Callout 16"/>
          <p:cNvSpPr/>
          <p:nvPr/>
        </p:nvSpPr>
        <p:spPr>
          <a:xfrm>
            <a:off x="7239000" y="1295400"/>
            <a:ext cx="1371600" cy="1066800"/>
          </a:xfrm>
          <a:prstGeom prst="cloudCallou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stretch>
            <a:fillRect/>
          </a:stretch>
        </p:blipFill>
        <p:spPr>
          <a:xfrm>
            <a:off x="2522071" y="3200400"/>
            <a:ext cx="1494117" cy="1219200"/>
          </a:xfrm>
          <a:prstGeom prst="rect">
            <a:avLst/>
          </a:prstGeom>
        </p:spPr>
      </p:pic>
      <p:pic>
        <p:nvPicPr>
          <p:cNvPr id="19" name="Picture 18"/>
          <p:cNvPicPr>
            <a:picLocks noChangeAspect="1"/>
          </p:cNvPicPr>
          <p:nvPr/>
        </p:nvPicPr>
        <p:blipFill>
          <a:blip r:embed="rId4" cstate="print"/>
          <a:stretch>
            <a:fillRect/>
          </a:stretch>
        </p:blipFill>
        <p:spPr>
          <a:xfrm>
            <a:off x="0" y="3124200"/>
            <a:ext cx="1905000" cy="1524000"/>
          </a:xfrm>
          <a:prstGeom prst="rect">
            <a:avLst/>
          </a:prstGeom>
        </p:spPr>
      </p:pic>
      <p:sp>
        <p:nvSpPr>
          <p:cNvPr id="20" name="Right Arrow 19"/>
          <p:cNvSpPr/>
          <p:nvPr/>
        </p:nvSpPr>
        <p:spPr>
          <a:xfrm rot="3173814">
            <a:off x="5041711" y="4671811"/>
            <a:ext cx="1624241" cy="457200"/>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43600" y="5874603"/>
            <a:ext cx="17526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dirty="0" smtClean="0"/>
              <a:t>Minerals “released”</a:t>
            </a:r>
            <a:endParaRPr lang="en-US" sz="2400" dirty="0"/>
          </a:p>
        </p:txBody>
      </p:sp>
      <p:pic>
        <p:nvPicPr>
          <p:cNvPr id="2050" name="Picture 2"/>
          <p:cNvPicPr>
            <a:picLocks noChangeAspect="1" noChangeArrowheads="1"/>
          </p:cNvPicPr>
          <p:nvPr/>
        </p:nvPicPr>
        <p:blipFill>
          <a:blip r:embed="rId5" cstate="print"/>
          <a:srcRect/>
          <a:stretch>
            <a:fillRect/>
          </a:stretch>
        </p:blipFill>
        <p:spPr bwMode="auto">
          <a:xfrm>
            <a:off x="6858000" y="4876800"/>
            <a:ext cx="704850" cy="79440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8001000" y="5486400"/>
            <a:ext cx="704850" cy="794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ig5"/>
          <p:cNvPicPr>
            <a:picLocks noChangeAspect="1" noChangeArrowheads="1"/>
          </p:cNvPicPr>
          <p:nvPr/>
        </p:nvPicPr>
        <p:blipFill>
          <a:blip r:embed="rId3" cstate="print">
            <a:lum bright="-18000"/>
            <a:grayscl/>
            <a:biLevel thresh="50000"/>
          </a:blip>
          <a:srcRect/>
          <a:stretch>
            <a:fillRect/>
          </a:stretch>
        </p:blipFill>
        <p:spPr bwMode="auto">
          <a:xfrm>
            <a:off x="631825" y="1008063"/>
            <a:ext cx="7958138" cy="40195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t>When we think of fungi, we usually think of mold on our food or mushrooms.</a:t>
            </a:r>
            <a:endParaRPr lang="en-US" sz="2800" dirty="0"/>
          </a:p>
        </p:txBody>
      </p:sp>
      <p:pic>
        <p:nvPicPr>
          <p:cNvPr id="1027" name="Picture 3"/>
          <p:cNvPicPr>
            <a:picLocks noChangeAspect="1" noChangeArrowheads="1"/>
          </p:cNvPicPr>
          <p:nvPr/>
        </p:nvPicPr>
        <p:blipFill>
          <a:blip r:embed="rId3" cstate="print"/>
          <a:srcRect/>
          <a:stretch>
            <a:fillRect/>
          </a:stretch>
        </p:blipFill>
        <p:spPr bwMode="auto">
          <a:xfrm>
            <a:off x="228600" y="1295400"/>
            <a:ext cx="3990418" cy="3581400"/>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stretch>
            <a:fillRect/>
          </a:stretch>
        </p:blipFill>
        <p:spPr>
          <a:xfrm>
            <a:off x="2819400" y="3505200"/>
            <a:ext cx="4114800" cy="3101009"/>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5" cstate="print"/>
          <a:srcRect/>
          <a:stretch>
            <a:fillRect/>
          </a:stretch>
        </p:blipFill>
        <p:spPr bwMode="auto">
          <a:xfrm>
            <a:off x="4876800" y="1461206"/>
            <a:ext cx="4038600" cy="2729794"/>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486400" cy="16764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2800" dirty="0" smtClean="0"/>
              <a:t>Fuzzy mold is made of millions of single strands of fungi. We can only see them when they grow in clumps—most fungi is too small to see without a microscope.</a:t>
            </a:r>
            <a:endParaRPr lang="en-US" sz="2800" dirty="0"/>
          </a:p>
        </p:txBody>
      </p:sp>
      <p:sp>
        <p:nvSpPr>
          <p:cNvPr id="4" name="Title 1"/>
          <p:cNvSpPr txBox="1">
            <a:spLocks/>
          </p:cNvSpPr>
          <p:nvPr/>
        </p:nvSpPr>
        <p:spPr>
          <a:xfrm>
            <a:off x="228600" y="5638800"/>
            <a:ext cx="8763000" cy="9906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t>Fungi are found all over and are very important for decomposing plant material like leaves on land and in water.</a:t>
            </a: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pic>
        <p:nvPicPr>
          <p:cNvPr id="5" name="Picture 4"/>
          <p:cNvPicPr>
            <a:picLocks noChangeAspect="1"/>
          </p:cNvPicPr>
          <p:nvPr/>
        </p:nvPicPr>
        <p:blipFill>
          <a:blip r:embed="rId3" cstate="print"/>
          <a:stretch>
            <a:fillRect/>
          </a:stretch>
        </p:blipFill>
        <p:spPr>
          <a:xfrm>
            <a:off x="5924550" y="336550"/>
            <a:ext cx="3035300" cy="2679700"/>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stretch>
            <a:fillRect/>
          </a:stretch>
        </p:blipFill>
        <p:spPr>
          <a:xfrm>
            <a:off x="762000" y="2286000"/>
            <a:ext cx="4292600" cy="2863969"/>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835650" y="2983468"/>
            <a:ext cx="3657600" cy="369332"/>
          </a:xfrm>
          <a:prstGeom prst="rect">
            <a:avLst/>
          </a:prstGeom>
          <a:noFill/>
        </p:spPr>
        <p:txBody>
          <a:bodyPr wrap="square" rtlCol="0">
            <a:spAutoFit/>
          </a:bodyPr>
          <a:lstStyle/>
          <a:p>
            <a:r>
              <a:rPr lang="en-US" dirty="0" smtClean="0"/>
              <a:t>Fungi growing in soil (naked eye)</a:t>
            </a:r>
            <a:endParaRPr lang="en-US" dirty="0"/>
          </a:p>
        </p:txBody>
      </p:sp>
      <p:sp>
        <p:nvSpPr>
          <p:cNvPr id="8" name="TextBox 7"/>
          <p:cNvSpPr txBox="1"/>
          <p:nvPr/>
        </p:nvSpPr>
        <p:spPr>
          <a:xfrm>
            <a:off x="1295400" y="5105400"/>
            <a:ext cx="3657600" cy="369332"/>
          </a:xfrm>
          <a:prstGeom prst="rect">
            <a:avLst/>
          </a:prstGeom>
          <a:noFill/>
        </p:spPr>
        <p:txBody>
          <a:bodyPr wrap="square" rtlCol="0">
            <a:spAutoFit/>
          </a:bodyPr>
          <a:lstStyle/>
          <a:p>
            <a:r>
              <a:rPr lang="en-US" dirty="0" smtClean="0"/>
              <a:t>Fungi in compost (microscope)</a:t>
            </a:r>
            <a:endParaRPr lang="en-US" dirty="0"/>
          </a:p>
        </p:txBody>
      </p:sp>
      <p:pic>
        <p:nvPicPr>
          <p:cNvPr id="9" name="Picture 8"/>
          <p:cNvPicPr>
            <a:picLocks noChangeAspect="1"/>
          </p:cNvPicPr>
          <p:nvPr/>
        </p:nvPicPr>
        <p:blipFill>
          <a:blip r:embed="rId5" cstate="print"/>
          <a:stretch>
            <a:fillRect/>
          </a:stretch>
        </p:blipFill>
        <p:spPr>
          <a:xfrm>
            <a:off x="6797675" y="3657600"/>
            <a:ext cx="1346200" cy="1346200"/>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477000" y="5009118"/>
            <a:ext cx="2286000" cy="369332"/>
          </a:xfrm>
          <a:prstGeom prst="rect">
            <a:avLst/>
          </a:prstGeom>
          <a:noFill/>
        </p:spPr>
        <p:txBody>
          <a:bodyPr wrap="square" rtlCol="0">
            <a:spAutoFit/>
          </a:bodyPr>
          <a:lstStyle/>
          <a:p>
            <a:r>
              <a:rPr lang="en-US" dirty="0" smtClean="0"/>
              <a:t>Yeast are fungi too!</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4191000" y="0"/>
            <a:ext cx="2743200" cy="295656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0" y="0"/>
            <a:ext cx="4800600" cy="6858000"/>
          </a:xfrm>
          <a:prstGeom prst="rect">
            <a:avLst/>
          </a:prstGeom>
          <a:noFill/>
          <a:ln w="9525">
            <a:noFill/>
            <a:miter lim="800000"/>
            <a:headEnd/>
            <a:tailEnd/>
          </a:ln>
        </p:spPr>
      </p:pic>
      <p:sp>
        <p:nvSpPr>
          <p:cNvPr id="5" name="TextBox 4"/>
          <p:cNvSpPr txBox="1"/>
          <p:nvPr/>
        </p:nvSpPr>
        <p:spPr>
          <a:xfrm>
            <a:off x="7086600" y="762000"/>
            <a:ext cx="1905000"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Here are 3 kinds of related fungi that live in streams and decompose dead organisms</a:t>
            </a:r>
            <a:endParaRPr lang="en-US" dirty="0"/>
          </a:p>
        </p:txBody>
      </p:sp>
      <p:pic>
        <p:nvPicPr>
          <p:cNvPr id="6" name="Picture 2"/>
          <p:cNvPicPr>
            <a:picLocks noChangeAspect="1" noChangeArrowheads="1"/>
          </p:cNvPicPr>
          <p:nvPr/>
        </p:nvPicPr>
        <p:blipFill>
          <a:blip r:embed="rId5" cstate="print"/>
          <a:srcRect/>
          <a:stretch>
            <a:fillRect/>
          </a:stretch>
        </p:blipFill>
        <p:spPr bwMode="auto">
          <a:xfrm>
            <a:off x="3810000" y="2934547"/>
            <a:ext cx="5334000" cy="392345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0"/>
            <a:ext cx="5227134" cy="6858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rot="10800000">
            <a:off x="5181600" y="1143000"/>
            <a:ext cx="1634742" cy="2362202"/>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rot="16200000">
            <a:off x="5502486" y="3216486"/>
            <a:ext cx="3352801" cy="3930227"/>
          </a:xfrm>
          <a:prstGeom prst="rect">
            <a:avLst/>
          </a:prstGeom>
          <a:noFill/>
          <a:ln w="9525">
            <a:noFill/>
            <a:miter lim="800000"/>
            <a:headEnd/>
            <a:tailEnd/>
          </a:ln>
        </p:spPr>
      </p:pic>
      <p:sp>
        <p:nvSpPr>
          <p:cNvPr id="7" name="TextBox 6"/>
          <p:cNvSpPr txBox="1"/>
          <p:nvPr/>
        </p:nvSpPr>
        <p:spPr>
          <a:xfrm>
            <a:off x="6934200" y="838200"/>
            <a:ext cx="2057400"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Here are 3 kinds of related fungi from a different group that also live in streams and decompose dead organisms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09600" y="990600"/>
            <a:ext cx="4895850" cy="5129763"/>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791200" y="2667000"/>
            <a:ext cx="2895600"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Here is another kind of fungi from a different group that also lives in streams and decomposes dead organisms.  This type of fungi lives in places with less dissolved oxygen.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grayscl/>
          </a:blip>
          <a:srcRect b="20530"/>
          <a:stretch>
            <a:fillRect/>
          </a:stretch>
        </p:blipFill>
        <p:spPr>
          <a:xfrm>
            <a:off x="4724400" y="3352800"/>
            <a:ext cx="4419600" cy="3505200"/>
          </a:xfrm>
          <a:prstGeom prst="rect">
            <a:avLst/>
          </a:prstGeom>
        </p:spPr>
      </p:pic>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4" cstate="print"/>
          <a:srcRect/>
          <a:stretch>
            <a:fillRect/>
          </a:stretch>
        </p:blipFill>
        <p:spPr bwMode="auto">
          <a:xfrm>
            <a:off x="4754880" y="0"/>
            <a:ext cx="4389120" cy="34290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0" y="0"/>
            <a:ext cx="4806462" cy="3048000"/>
          </a:xfrm>
          <a:prstGeom prst="rect">
            <a:avLst/>
          </a:prstGeom>
          <a:noFill/>
          <a:ln w="9525">
            <a:noFill/>
            <a:miter lim="800000"/>
            <a:headEnd/>
            <a:tailEnd/>
          </a:ln>
        </p:spPr>
      </p:pic>
      <p:pic>
        <p:nvPicPr>
          <p:cNvPr id="5" name="Picture 12"/>
          <p:cNvPicPr>
            <a:picLocks noChangeAspect="1" noChangeArrowheads="1"/>
          </p:cNvPicPr>
          <p:nvPr/>
        </p:nvPicPr>
        <p:blipFill>
          <a:blip r:embed="rId6" cstate="print"/>
          <a:srcRect l="23750" t="36104" r="37874" b="14999"/>
          <a:stretch>
            <a:fillRect/>
          </a:stretch>
        </p:blipFill>
        <p:spPr bwMode="auto">
          <a:xfrm>
            <a:off x="0" y="3048000"/>
            <a:ext cx="4784526" cy="3810000"/>
          </a:xfrm>
          <a:prstGeom prst="rect">
            <a:avLst/>
          </a:prstGeom>
          <a:noFill/>
          <a:ln w="9525">
            <a:noFill/>
            <a:miter lim="800000"/>
            <a:headEnd/>
            <a:tailEnd/>
          </a:ln>
        </p:spPr>
      </p:pic>
      <p:sp>
        <p:nvSpPr>
          <p:cNvPr id="6" name="Rectangle 5"/>
          <p:cNvSpPr/>
          <p:nvPr/>
        </p:nvSpPr>
        <p:spPr>
          <a:xfrm>
            <a:off x="2514600" y="2514600"/>
            <a:ext cx="4343400"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dirty="0" smtClean="0">
                <a:latin typeface="Apple Casual"/>
                <a:cs typeface="Apple Casual"/>
              </a:rPr>
              <a:t>Bacteria are so small you need a very powerful microscope called an electron microscope to see them in this detail.</a:t>
            </a:r>
          </a:p>
          <a:p>
            <a:pPr algn="ctr"/>
            <a:endParaRPr lang="en-US" dirty="0" smtClean="0">
              <a:latin typeface="Apple Casual"/>
              <a:cs typeface="Apple Casual"/>
            </a:endParaRPr>
          </a:p>
          <a:p>
            <a:pPr algn="ctr"/>
            <a:r>
              <a:rPr lang="en-US" dirty="0" smtClean="0">
                <a:latin typeface="Apple Casual"/>
                <a:cs typeface="Apple Casual"/>
              </a:rPr>
              <a:t>While many different groups of bacteria look very similar on the outside, they are very different on the inside.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r>
              <a:rPr lang="en-US" sz="3200" dirty="0" smtClean="0"/>
              <a:t>There are more bacteria and fungi on the planet than any other living thing. For example…</a:t>
            </a:r>
            <a:endParaRPr lang="en-US" sz="3200" dirty="0"/>
          </a:p>
        </p:txBody>
      </p:sp>
      <p:pic>
        <p:nvPicPr>
          <p:cNvPr id="6" name="Picture 5"/>
          <p:cNvPicPr>
            <a:picLocks noChangeAspect="1"/>
          </p:cNvPicPr>
          <p:nvPr/>
        </p:nvPicPr>
        <p:blipFill>
          <a:blip r:embed="rId3" cstate="print"/>
          <a:stretch>
            <a:fillRect/>
          </a:stretch>
        </p:blipFill>
        <p:spPr>
          <a:xfrm>
            <a:off x="1640732" y="1858962"/>
            <a:ext cx="2397868" cy="3130550"/>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752600" y="1935162"/>
            <a:ext cx="2133600" cy="923330"/>
          </a:xfrm>
          <a:prstGeom prst="rect">
            <a:avLst/>
          </a:prstGeom>
          <a:noFill/>
        </p:spPr>
        <p:txBody>
          <a:bodyPr wrap="square" rtlCol="0">
            <a:spAutoFit/>
          </a:bodyPr>
          <a:lstStyle/>
          <a:p>
            <a:r>
              <a:rPr lang="en-US" b="1" dirty="0" smtClean="0">
                <a:effectLst>
                  <a:outerShdw blurRad="50800" dist="38100" dir="2700000">
                    <a:srgbClr val="000000">
                      <a:alpha val="43000"/>
                    </a:srgbClr>
                  </a:outerShdw>
                </a:effectLst>
              </a:rPr>
              <a:t>1 </a:t>
            </a:r>
            <a:r>
              <a:rPr lang="en-US" b="1" dirty="0" err="1" smtClean="0">
                <a:effectLst>
                  <a:outerShdw blurRad="50800" dist="38100" dir="2700000">
                    <a:srgbClr val="000000">
                      <a:alpha val="43000"/>
                    </a:srgbClr>
                  </a:outerShdw>
                </a:effectLst>
              </a:rPr>
              <a:t>mL</a:t>
            </a:r>
            <a:r>
              <a:rPr lang="en-US" b="1" dirty="0" smtClean="0">
                <a:effectLst>
                  <a:outerShdw blurRad="50800" dist="38100" dir="2700000">
                    <a:srgbClr val="000000">
                      <a:alpha val="43000"/>
                    </a:srgbClr>
                  </a:outerShdw>
                </a:effectLst>
              </a:rPr>
              <a:t> of fresh water can contain 1 million bacteria</a:t>
            </a:r>
            <a:endParaRPr lang="en-US" b="1" dirty="0">
              <a:effectLst>
                <a:outerShdw blurRad="50800" dist="38100" dir="2700000">
                  <a:srgbClr val="000000">
                    <a:alpha val="43000"/>
                  </a:srgbClr>
                </a:outerShdw>
              </a:effectLst>
            </a:endParaRPr>
          </a:p>
        </p:txBody>
      </p:sp>
      <p:pic>
        <p:nvPicPr>
          <p:cNvPr id="8" name="Picture 7"/>
          <p:cNvPicPr>
            <a:picLocks noChangeAspect="1"/>
          </p:cNvPicPr>
          <p:nvPr/>
        </p:nvPicPr>
        <p:blipFill>
          <a:blip r:embed="rId4" cstate="print"/>
          <a:stretch>
            <a:fillRect/>
          </a:stretch>
        </p:blipFill>
        <p:spPr>
          <a:xfrm>
            <a:off x="4343400" y="1858962"/>
            <a:ext cx="3124200" cy="3124200"/>
          </a:xfrm>
          <a:prstGeom prst="rect">
            <a:avLst/>
          </a:prstGeom>
          <a:solidFill>
            <a:srgbClr val="FFFFFF">
              <a:shade val="85000"/>
            </a:srgbClr>
          </a:solidFill>
          <a:ln w="88900" cap="sq">
            <a:solidFill>
              <a:srgbClr val="31859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181600" y="2849562"/>
            <a:ext cx="2133600" cy="923330"/>
          </a:xfrm>
          <a:prstGeom prst="rect">
            <a:avLst/>
          </a:prstGeom>
          <a:noFill/>
        </p:spPr>
        <p:txBody>
          <a:bodyPr wrap="square" rtlCol="0">
            <a:spAutoFit/>
          </a:bodyPr>
          <a:lstStyle/>
          <a:p>
            <a:r>
              <a:rPr lang="en-US" b="1" dirty="0" smtClean="0">
                <a:effectLst>
                  <a:outerShdw blurRad="50800" dist="38100" dir="2700000">
                    <a:srgbClr val="000000">
                      <a:alpha val="43000"/>
                    </a:srgbClr>
                  </a:outerShdw>
                </a:effectLst>
              </a:rPr>
              <a:t>1 </a:t>
            </a:r>
            <a:r>
              <a:rPr lang="en-US" b="1" dirty="0" err="1" smtClean="0">
                <a:effectLst>
                  <a:outerShdw blurRad="50800" dist="38100" dir="2700000">
                    <a:srgbClr val="000000">
                      <a:alpha val="43000"/>
                    </a:srgbClr>
                  </a:outerShdw>
                </a:effectLst>
              </a:rPr>
              <a:t>g</a:t>
            </a:r>
            <a:r>
              <a:rPr lang="en-US" b="1" dirty="0" smtClean="0">
                <a:effectLst>
                  <a:outerShdw blurRad="50800" dist="38100" dir="2700000">
                    <a:srgbClr val="000000">
                      <a:alpha val="43000"/>
                    </a:srgbClr>
                  </a:outerShdw>
                </a:effectLst>
              </a:rPr>
              <a:t> of soil can contain 1 billion bacteria</a:t>
            </a:r>
            <a:endParaRPr lang="en-US" b="1" dirty="0">
              <a:effectLst>
                <a:outerShdw blurRad="50800" dist="38100" dir="2700000">
                  <a:srgbClr val="000000">
                    <a:alpha val="43000"/>
                  </a:srgbClr>
                </a:outerShdw>
              </a:effectLst>
            </a:endParaRPr>
          </a:p>
        </p:txBody>
      </p:sp>
      <p:sp>
        <p:nvSpPr>
          <p:cNvPr id="10" name="Title 1"/>
          <p:cNvSpPr txBox="1">
            <a:spLocks/>
          </p:cNvSpPr>
          <p:nvPr/>
        </p:nvSpPr>
        <p:spPr>
          <a:xfrm>
            <a:off x="457200" y="5257800"/>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lt1"/>
                </a:solidFill>
                <a:effectLst/>
                <a:uLnTx/>
                <a:uFillTx/>
                <a:latin typeface="+mn-lt"/>
                <a:ea typeface="+mn-ea"/>
                <a:cs typeface="+mn-cs"/>
              </a:rPr>
              <a:t>How many bacteria</a:t>
            </a:r>
            <a:r>
              <a:rPr kumimoji="0" lang="en-US" sz="3200" b="0" i="0" u="none" strike="noStrike" kern="1200" cap="none" spc="0" normalizeH="0" noProof="0" dirty="0" smtClean="0">
                <a:ln>
                  <a:noFill/>
                </a:ln>
                <a:solidFill>
                  <a:schemeClr val="lt1"/>
                </a:solidFill>
                <a:effectLst/>
                <a:uLnTx/>
                <a:uFillTx/>
                <a:latin typeface="+mn-lt"/>
                <a:ea typeface="+mn-ea"/>
                <a:cs typeface="+mn-cs"/>
              </a:rPr>
              <a:t> do you think could be in your leaf packs?</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304800"/>
            <a:ext cx="70866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What happens when leaves fall from a plant?  </a:t>
            </a:r>
            <a:endParaRPr lang="en-US" sz="2800" dirty="0"/>
          </a:p>
        </p:txBody>
      </p:sp>
      <p:sp>
        <p:nvSpPr>
          <p:cNvPr id="6" name="Right Arrow 5"/>
          <p:cNvSpPr/>
          <p:nvPr/>
        </p:nvSpPr>
        <p:spPr>
          <a:xfrm rot="20282487">
            <a:off x="2714822" y="2269598"/>
            <a:ext cx="3279431" cy="481021"/>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30267">
            <a:off x="2556433" y="4713118"/>
            <a:ext cx="3277398" cy="471027"/>
          </a:xfrm>
          <a:prstGeom prst="rightArrow">
            <a:avLst>
              <a:gd name="adj1" fmla="val 50000"/>
              <a:gd name="adj2" fmla="val 7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4648200"/>
            <a:ext cx="2209800"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smtClean="0"/>
              <a:t>Some pieces stay in the water</a:t>
            </a:r>
            <a:endParaRPr lang="en-US" sz="3200" dirty="0"/>
          </a:p>
        </p:txBody>
      </p:sp>
      <p:sp>
        <p:nvSpPr>
          <p:cNvPr id="9" name="TextBox 8"/>
          <p:cNvSpPr txBox="1"/>
          <p:nvPr/>
        </p:nvSpPr>
        <p:spPr>
          <a:xfrm>
            <a:off x="6096000" y="1600200"/>
            <a:ext cx="2286000"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600" dirty="0" smtClean="0"/>
              <a:t>Some get eaten (by microbes)</a:t>
            </a:r>
            <a:endParaRPr lang="en-US" sz="3600" dirty="0"/>
          </a:p>
        </p:txBody>
      </p:sp>
      <p:pic>
        <p:nvPicPr>
          <p:cNvPr id="10" name="Picture 9"/>
          <p:cNvPicPr>
            <a:picLocks noChangeAspect="1"/>
          </p:cNvPicPr>
          <p:nvPr/>
        </p:nvPicPr>
        <p:blipFill>
          <a:blip r:embed="rId3" cstate="print"/>
          <a:stretch>
            <a:fillRect/>
          </a:stretch>
        </p:blipFill>
        <p:spPr>
          <a:xfrm>
            <a:off x="3581400" y="2057400"/>
            <a:ext cx="1524000" cy="1243584"/>
          </a:xfrm>
          <a:prstGeom prst="rect">
            <a:avLst/>
          </a:prstGeom>
        </p:spPr>
      </p:pic>
      <p:pic>
        <p:nvPicPr>
          <p:cNvPr id="11" name="Picture 10"/>
          <p:cNvPicPr>
            <a:picLocks noChangeAspect="1"/>
          </p:cNvPicPr>
          <p:nvPr/>
        </p:nvPicPr>
        <p:blipFill>
          <a:blip r:embed="rId4" cstate="print"/>
          <a:stretch>
            <a:fillRect/>
          </a:stretch>
        </p:blipFill>
        <p:spPr>
          <a:xfrm>
            <a:off x="304800" y="2743200"/>
            <a:ext cx="2762250" cy="2209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874</Words>
  <Application>Microsoft Office PowerPoint</Application>
  <PresentationFormat>On-screen Show (4:3)</PresentationFormat>
  <Paragraphs>73</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Decomposers in the stream</vt:lpstr>
      <vt:lpstr>Slide 2</vt:lpstr>
      <vt:lpstr>Fuzzy mold is made of millions of single strands of fungi. We can only see them when they grow in clumps—most fungi is too small to see without a microscope.</vt:lpstr>
      <vt:lpstr>Slide 4</vt:lpstr>
      <vt:lpstr>Slide 5</vt:lpstr>
      <vt:lpstr>Slide 6</vt:lpstr>
      <vt:lpstr>Slide 7</vt:lpstr>
      <vt:lpstr>There are more bacteria and fungi on the planet than any other living thing. For example…</vt:lpstr>
      <vt:lpstr>Slide 9</vt:lpstr>
      <vt:lpstr>Think about how you eat…how is eating different for bacteria and fungi?</vt:lpstr>
      <vt:lpstr>Slide 11</vt:lpstr>
      <vt:lpstr>Slide 12</vt:lpstr>
      <vt:lpstr>Slide 13</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Jennifer's Mac</dc:creator>
  <cp:lastModifiedBy>Marcia Angle</cp:lastModifiedBy>
  <cp:revision>50</cp:revision>
  <dcterms:created xsi:type="dcterms:W3CDTF">2010-09-23T18:17:09Z</dcterms:created>
  <dcterms:modified xsi:type="dcterms:W3CDTF">2011-08-23T02:21:24Z</dcterms:modified>
</cp:coreProperties>
</file>